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8" r:id="rId1"/>
    <p:sldMasterId id="2147483667" r:id="rId2"/>
    <p:sldMasterId id="2147483704" r:id="rId3"/>
  </p:sldMasterIdLst>
  <p:notesMasterIdLst>
    <p:notesMasterId r:id="rId19"/>
  </p:notesMasterIdLst>
  <p:handoutMasterIdLst>
    <p:handoutMasterId r:id="rId20"/>
  </p:handoutMasterIdLst>
  <p:sldIdLst>
    <p:sldId id="1237" r:id="rId4"/>
    <p:sldId id="1238" r:id="rId5"/>
    <p:sldId id="1315" r:id="rId6"/>
    <p:sldId id="1308" r:id="rId7"/>
    <p:sldId id="1307" r:id="rId8"/>
    <p:sldId id="1309" r:id="rId9"/>
    <p:sldId id="1284" r:id="rId10"/>
    <p:sldId id="1276" r:id="rId11"/>
    <p:sldId id="1304" r:id="rId12"/>
    <p:sldId id="1316" r:id="rId13"/>
    <p:sldId id="1302" r:id="rId14"/>
    <p:sldId id="1317" r:id="rId15"/>
    <p:sldId id="1303" r:id="rId16"/>
    <p:sldId id="1321" r:id="rId17"/>
    <p:sldId id="1298" r:id="rId18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607">
          <p15:clr>
            <a:srgbClr val="A4A3A4"/>
          </p15:clr>
        </p15:guide>
        <p15:guide id="2" pos="218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F8"/>
    <a:srgbClr val="666666"/>
    <a:srgbClr val="FF6565"/>
    <a:srgbClr val="0F8AB1"/>
    <a:srgbClr val="49372B"/>
    <a:srgbClr val="FFFFFF"/>
    <a:srgbClr val="EBEBEB"/>
    <a:srgbClr val="6C2E9B"/>
    <a:srgbClr val="E51B67"/>
    <a:srgbClr val="E980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82480" autoAdjust="0"/>
  </p:normalViewPr>
  <p:slideViewPr>
    <p:cSldViewPr showGuides="1">
      <p:cViewPr varScale="1">
        <p:scale>
          <a:sx n="108" d="100"/>
          <a:sy n="108" d="100"/>
        </p:scale>
        <p:origin x="186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-3396" y="-96"/>
      </p:cViewPr>
      <p:guideLst>
        <p:guide orient="horz" pos="3607"/>
        <p:guide pos="2183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t>2021/5/21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/>
          <a:lstStyle>
            <a:lvl1pPr algn="r" eaLnBrk="1" hangingPunct="1">
              <a:defRPr kumimoji="0" sz="1200">
                <a:latin typeface="Calibri" panose="020F0502020204030204" pitchFamily="34" charset="0"/>
                <a:ea typeface="新細明體" panose="02020500000000000000" pitchFamily="-65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0666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t>2021/5/21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/>
          <a:lstStyle>
            <a:lvl1pPr algn="r" eaLnBrk="1" hangingPunct="1">
              <a:defRPr kumimoji="0" sz="1200">
                <a:latin typeface="Calibri" panose="020F0502020204030204" pitchFamily="34" charset="0"/>
                <a:ea typeface="新細明體" panose="02020500000000000000" pitchFamily="-65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854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ea18fd1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aea18fd1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225" tIns="44625" rIns="89225" bIns="44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為大家報告目前數位體驗室的進度</a:t>
            </a:r>
            <a:endParaRPr dirty="0"/>
          </a:p>
        </p:txBody>
      </p:sp>
      <p:sp>
        <p:nvSpPr>
          <p:cNvPr id="89" name="Google Shape;89;gaea18fd15c_0_0:notes"/>
          <p:cNvSpPr txBox="1">
            <a:spLocks noGrp="1"/>
          </p:cNvSpPr>
          <p:nvPr>
            <p:ph type="sldNum" idx="12"/>
          </p:nvPr>
        </p:nvSpPr>
        <p:spPr>
          <a:xfrm>
            <a:off x="3884615" y="8685226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225" tIns="44625" rIns="89225" bIns="44625" anchor="b" anchorCtr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kumimoji="0" lang="en-US" altLang="zh-TW" sz="13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</a:t>
            </a:fld>
            <a:endParaRPr kumimoji="0" sz="13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58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ea18fd1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目前有些車廠在自家概念車有應用超音波觸覺，</a:t>
            </a:r>
            <a:endParaRPr dirty="0"/>
          </a:p>
        </p:txBody>
      </p:sp>
      <p:sp>
        <p:nvSpPr>
          <p:cNvPr id="101" name="Google Shape;101;gaea18fd1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541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目前有找到三個案例，這部分原本有影片，因為連線品質關係，以截圖展示互動方式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BMW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 展示浮空按鈕互動，偵測點案手勢，同時會產生震動感受</a:t>
            </a:r>
            <a:endParaRPr lang="en-US" altLang="zh-TW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BOSCH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 是觸控介面再加超音波震動，這邊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的是滑桿功能，滑動時會感受到震動</a:t>
            </a:r>
            <a:endParaRPr lang="en-US" altLang="zh-TW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DS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automobile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 較特別，設計浮空手勢搭配視覺化界面控制，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ok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手勢上下移動，調整冷氣強弱，同時提供震動回饋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2752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ea18fd1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超音波觸覺感受近似於震動，這邊有</a:t>
            </a:r>
            <a:r>
              <a:rPr lang="en-US" altLang="zh-TW" dirty="0" smtClean="0"/>
              <a:t>survey</a:t>
            </a:r>
            <a:r>
              <a:rPr lang="zh-TW" altLang="en-US" dirty="0" smtClean="0"/>
              <a:t>有關震動所能表現出的觸覺感受，可以應用於後續設計</a:t>
            </a:r>
            <a:endParaRPr dirty="0"/>
          </a:p>
        </p:txBody>
      </p:sp>
      <p:sp>
        <p:nvSpPr>
          <p:cNvPr id="101" name="Google Shape;101;gaea18fd1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8970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左上角的研究是關於用振動頻率，讓使用者產生物體被彎曲的錯覺，可應用於呈現虛擬物件的軟硬度。</a:t>
            </a:r>
            <a:endParaRPr lang="en-US" altLang="zh-TW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右上角 控制超音波震動點的密度，模擬出細緻跟粗糙不同的材質感受，可以用於虛擬環境中呈現物件表面紋理。</a:t>
            </a:r>
            <a:endParaRPr lang="en-US" altLang="zh-TW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左下角的研究是將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3D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圖形以截面方式用震動在使用者手上呈現，研究顯示這樣的方式使用者是能正確判讀圖形，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paper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中提到可應用在醫療領域中，腦部腫瘤手術的術前準備。</a:t>
            </a:r>
            <a:endParaRPr lang="en-US" altLang="zh-TW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右下角的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3D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press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使用馬達左右震動，模擬按鈕被按下，也有備用再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iphone7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的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home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鍵，省去按鍵機構上下位移的空間。</a:t>
            </a:r>
            <a:endParaRPr lang="en-US" altLang="zh-TW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975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剛剛看到的車廠雖已將超音波觸覺應用於概念車，但互動偏單調，以上這些關於震動感覺的研究可以做為設計互動的參考，目前也跟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Robin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老師持續討論較完整的互動情境，以上是目前的進度報告，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育葳報告</a:t>
            </a:r>
            <a:r>
              <a:rPr lang="en-US" altLang="zh-TW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HoloLens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目前於智慧醫療領域的應用分享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2515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ea18fd15c_0_6:notes"/>
          <p:cNvSpPr txBox="1">
            <a:spLocks noGrp="1"/>
          </p:cNvSpPr>
          <p:nvPr>
            <p:ph type="body" idx="1"/>
          </p:nvPr>
        </p:nvSpPr>
        <p:spPr>
          <a:xfrm>
            <a:off x="685800" y="434340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這次報告的內容包含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計畫進度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實作方式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目前應用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相關研究</a:t>
            </a:r>
            <a:endParaRPr dirty="0"/>
          </a:p>
        </p:txBody>
      </p:sp>
      <p:sp>
        <p:nvSpPr>
          <p:cNvPr id="95" name="Google Shape;95;gaea18fd15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9019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ea18fd1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gaea18fd1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561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先前向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Robin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老師提了兩個題目，老師認為超音波觸覺較有發展性，目前會以這個主題先開始進行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6506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計畫時程部分，預計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月開始，前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個月先進行相關研究的資料蒐集，並提出相關研究報告；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月開始系統建置，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個月後展示系統基本功能；</a:t>
            </a:r>
            <a:endParaRPr lang="en-US" altLang="zh-TW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並開始互動設計，預計隔年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月完成整個互動系統，並開始做使用者測試；</a:t>
            </a:r>
            <a:endParaRPr lang="en-US" altLang="zh-TW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月提出整體實驗結果的分析報告；</a:t>
            </a:r>
            <a:endParaRPr lang="en-US" altLang="zh-TW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月完成整體系統設計技術移轉。</a:t>
            </a:r>
            <a:endParaRPr lang="en-US" altLang="zh-TW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中間研究室會有兩個研討會投稿，這個計畫投稿目標會放在明年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月的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UIST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2404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預算規劃部分，一般老師的產學計畫總預算會落在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2-300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萬，其中包含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待這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周老師提出較詳細的執行規劃，這邊是目前產學合作洽談進度。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9086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ea18fd1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我們也有先研究超音波陣列實作方式，計畫開始實施或許會需要製作</a:t>
            </a:r>
            <a:r>
              <a:rPr lang="en-US" altLang="zh-TW" dirty="0" smtClean="0"/>
              <a:t>prototype</a:t>
            </a:r>
            <a:r>
              <a:rPr lang="zh-TW" altLang="en-US" dirty="0" smtClean="0"/>
              <a:t>，這邊做簡單介紹</a:t>
            </a:r>
            <a:r>
              <a:rPr lang="en-US" altLang="zh-TW" dirty="0" smtClean="0"/>
              <a:t>:</a:t>
            </a:r>
            <a:endParaRPr dirty="0"/>
          </a:p>
        </p:txBody>
      </p:sp>
      <p:sp>
        <p:nvSpPr>
          <p:cNvPr id="101" name="Google Shape;101;gaea18fd1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9172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實作超音波陣列會需要的材料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altLang="zh-TW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主要材料會有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其他還會需要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3813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實作步驟分成組裝控制板跟傳感器陣列兩部分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兩部分完成後組裝在一起，再由電腦軟體控制設定陣列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929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989937 w 6929557"/>
              <a:gd name="connsiteY0-20" fmla="*/ 5143500 h 6000750"/>
              <a:gd name="connsiteX1-21" fmla="*/ 989937 w 6929557"/>
              <a:gd name="connsiteY1-22" fmla="*/ 0 h 6000750"/>
              <a:gd name="connsiteX2-23" fmla="*/ 3716732 w 6929557"/>
              <a:gd name="connsiteY2-24" fmla="*/ 0 h 6000750"/>
              <a:gd name="connsiteX3-25" fmla="*/ 6929558 w 6929557"/>
              <a:gd name="connsiteY3-26" fmla="*/ 5143500 h 6000750"/>
              <a:gd name="connsiteX4-27" fmla="*/ 989937 w 6929557"/>
              <a:gd name="connsiteY4-28" fmla="*/ 5143500 h 6000750"/>
              <a:gd name="connsiteX0-29" fmla="*/ 989937 w 6929558"/>
              <a:gd name="connsiteY0-30" fmla="*/ 5143500 h 6000750"/>
              <a:gd name="connsiteX1-31" fmla="*/ 989937 w 6929558"/>
              <a:gd name="connsiteY1-32" fmla="*/ 0 h 6000750"/>
              <a:gd name="connsiteX2-33" fmla="*/ 3716732 w 6929558"/>
              <a:gd name="connsiteY2-34" fmla="*/ 0 h 6000750"/>
              <a:gd name="connsiteX3-35" fmla="*/ 6929558 w 6929558"/>
              <a:gd name="connsiteY3-36" fmla="*/ 5143500 h 6000750"/>
              <a:gd name="connsiteX4-37" fmla="*/ 989937 w 6929558"/>
              <a:gd name="connsiteY4-38" fmla="*/ 5143500 h 6000750"/>
              <a:gd name="connsiteX0-39" fmla="*/ 989937 w 6929558"/>
              <a:gd name="connsiteY0-40" fmla="*/ 5143500 h 6000750"/>
              <a:gd name="connsiteX1-41" fmla="*/ 989937 w 6929558"/>
              <a:gd name="connsiteY1-42" fmla="*/ 0 h 6000750"/>
              <a:gd name="connsiteX2-43" fmla="*/ 3716732 w 6929558"/>
              <a:gd name="connsiteY2-44" fmla="*/ 0 h 6000750"/>
              <a:gd name="connsiteX3-45" fmla="*/ 6929558 w 6929558"/>
              <a:gd name="connsiteY3-46" fmla="*/ 5143500 h 6000750"/>
              <a:gd name="connsiteX4-47" fmla="*/ 989937 w 6929558"/>
              <a:gd name="connsiteY4-48" fmla="*/ 5143500 h 6000750"/>
              <a:gd name="connsiteX0-49" fmla="*/ 989937 w 6929558"/>
              <a:gd name="connsiteY0-50" fmla="*/ 5143500 h 6000750"/>
              <a:gd name="connsiteX1-51" fmla="*/ 989937 w 6929558"/>
              <a:gd name="connsiteY1-52" fmla="*/ 0 h 6000750"/>
              <a:gd name="connsiteX2-53" fmla="*/ 3716732 w 6929558"/>
              <a:gd name="connsiteY2-54" fmla="*/ 0 h 6000750"/>
              <a:gd name="connsiteX3-55" fmla="*/ 6929558 w 6929558"/>
              <a:gd name="connsiteY3-56" fmla="*/ 5143500 h 6000750"/>
              <a:gd name="connsiteX4-57" fmla="*/ 989937 w 6929558"/>
              <a:gd name="connsiteY4-58" fmla="*/ 5143500 h 6000750"/>
              <a:gd name="connsiteX0-59" fmla="*/ 3744 w 5943365"/>
              <a:gd name="connsiteY0-60" fmla="*/ 5143500 h 6446838"/>
              <a:gd name="connsiteX1-61" fmla="*/ 3744 w 5943365"/>
              <a:gd name="connsiteY1-62" fmla="*/ 0 h 6446838"/>
              <a:gd name="connsiteX2-63" fmla="*/ 2730539 w 5943365"/>
              <a:gd name="connsiteY2-64" fmla="*/ 0 h 6446838"/>
              <a:gd name="connsiteX3-65" fmla="*/ 5943365 w 5943365"/>
              <a:gd name="connsiteY3-66" fmla="*/ 5143500 h 6446838"/>
              <a:gd name="connsiteX4-67" fmla="*/ 3744 w 5943365"/>
              <a:gd name="connsiteY4-68" fmla="*/ 5143500 h 6446838"/>
              <a:gd name="connsiteX0-69" fmla="*/ 3744 w 5943365"/>
              <a:gd name="connsiteY0-70" fmla="*/ 5143500 h 6446838"/>
              <a:gd name="connsiteX1-71" fmla="*/ 3744 w 5943365"/>
              <a:gd name="connsiteY1-72" fmla="*/ 0 h 6446838"/>
              <a:gd name="connsiteX2-73" fmla="*/ 3513518 w 5943365"/>
              <a:gd name="connsiteY2-74" fmla="*/ 0 h 6446838"/>
              <a:gd name="connsiteX3-75" fmla="*/ 5943365 w 5943365"/>
              <a:gd name="connsiteY3-76" fmla="*/ 5143500 h 6446838"/>
              <a:gd name="connsiteX4-77" fmla="*/ 3744 w 5943365"/>
              <a:gd name="connsiteY4-78" fmla="*/ 5143500 h 6446838"/>
              <a:gd name="connsiteX0-79" fmla="*/ 3744 w 5943365"/>
              <a:gd name="connsiteY0-80" fmla="*/ 5143500 h 6446838"/>
              <a:gd name="connsiteX1-81" fmla="*/ 3744 w 5943365"/>
              <a:gd name="connsiteY1-82" fmla="*/ 0 h 6446838"/>
              <a:gd name="connsiteX2-83" fmla="*/ 3513518 w 5943365"/>
              <a:gd name="connsiteY2-84" fmla="*/ 0 h 6446838"/>
              <a:gd name="connsiteX3-85" fmla="*/ 5943365 w 5943365"/>
              <a:gd name="connsiteY3-86" fmla="*/ 5143500 h 6446838"/>
              <a:gd name="connsiteX4-87" fmla="*/ 3744 w 5943365"/>
              <a:gd name="connsiteY4-88" fmla="*/ 5143500 h 6446838"/>
              <a:gd name="connsiteX0-89" fmla="*/ 3744 w 5943365"/>
              <a:gd name="connsiteY0-90" fmla="*/ 5143500 h 6446838"/>
              <a:gd name="connsiteX1-91" fmla="*/ 3744 w 5943365"/>
              <a:gd name="connsiteY1-92" fmla="*/ 0 h 6446838"/>
              <a:gd name="connsiteX2-93" fmla="*/ 3513518 w 5943365"/>
              <a:gd name="connsiteY2-94" fmla="*/ 0 h 6446838"/>
              <a:gd name="connsiteX3-95" fmla="*/ 5943365 w 5943365"/>
              <a:gd name="connsiteY3-96" fmla="*/ 5143500 h 6446838"/>
              <a:gd name="connsiteX4-97" fmla="*/ 3744 w 5943365"/>
              <a:gd name="connsiteY4-98" fmla="*/ 5143500 h 6446838"/>
              <a:gd name="connsiteX0-99" fmla="*/ 0 w 5939621"/>
              <a:gd name="connsiteY0-100" fmla="*/ 5143500 h 5143500"/>
              <a:gd name="connsiteX1-101" fmla="*/ 0 w 5939621"/>
              <a:gd name="connsiteY1-102" fmla="*/ 0 h 5143500"/>
              <a:gd name="connsiteX2-103" fmla="*/ 3509774 w 5939621"/>
              <a:gd name="connsiteY2-104" fmla="*/ 0 h 5143500"/>
              <a:gd name="connsiteX3-105" fmla="*/ 5939621 w 5939621"/>
              <a:gd name="connsiteY3-106" fmla="*/ 5143500 h 5143500"/>
              <a:gd name="connsiteX4-107" fmla="*/ 0 w 5939621"/>
              <a:gd name="connsiteY4-108" fmla="*/ 5143500 h 5143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86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596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22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654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303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99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284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99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332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421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5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5000"/>
              <a:gd name="connsiteY0-22" fmla="*/ 10000 h 10000"/>
              <a:gd name="connsiteX1-23" fmla="*/ 2000 w 5000"/>
              <a:gd name="connsiteY1-24" fmla="*/ 0 h 10000"/>
              <a:gd name="connsiteX2-25" fmla="*/ 5000 w 5000"/>
              <a:gd name="connsiteY2-26" fmla="*/ 0 h 10000"/>
              <a:gd name="connsiteX3-27" fmla="*/ 5000 w 5000"/>
              <a:gd name="connsiteY3-28" fmla="*/ 10000 h 10000"/>
              <a:gd name="connsiteX4-29" fmla="*/ 0 w 5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anose="02000603000000000000" pitchFamily="34" charset="0"/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">
  <p:cSld name="cov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descr="\\Auhqfs01\agm006$\Corpcom\Library\CIS\AUO\Logo Combination\AUO only\企業標誌 AUO only [轉換].png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6298" y="321500"/>
            <a:ext cx="1531168" cy="5400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 flipH="1">
            <a:off x="3" y="1761660"/>
            <a:ext cx="758825" cy="585075"/>
          </a:xfrm>
          <a:custGeom>
            <a:avLst/>
            <a:gdLst/>
            <a:ahLst/>
            <a:cxnLst/>
            <a:rect l="l" t="t" r="r" b="b"/>
            <a:pathLst>
              <a:path w="5000" h="10000" extrusionOk="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sz="1800" ker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836585" y="3651870"/>
            <a:ext cx="79209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Gill Sans"/>
              <a:buNone/>
              <a:defRPr sz="160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52890" y="1671650"/>
            <a:ext cx="82296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rgbClr val="0083A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83A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5427095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eaLnBrk="1" fontAlgn="auto" hangingPunct="1">
              <a:buClr>
                <a:srgbClr val="000000"/>
              </a:buClr>
              <a:buFont typeface="Arial"/>
              <a:buNone/>
            </a:pPr>
            <a:endParaRPr kumimoji="0" kern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915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content_w">
  <p:cSld name="3_content_w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-1" y="0"/>
            <a:ext cx="9143550" cy="5143500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sz="1800" ker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" name="Google Shape;58;p14"/>
          <p:cNvSpPr/>
          <p:nvPr/>
        </p:nvSpPr>
        <p:spPr>
          <a:xfrm rot="10800000" flipH="1">
            <a:off x="0" y="-35494"/>
            <a:ext cx="4945005" cy="5178992"/>
          </a:xfrm>
          <a:custGeom>
            <a:avLst/>
            <a:gdLst/>
            <a:ahLst/>
            <a:cxnLst/>
            <a:rect l="l" t="t" r="r" b="b"/>
            <a:pathLst>
              <a:path w="4945005" h="5166077" extrusionOk="0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" name="Google Shape;59;p14"/>
          <p:cNvSpPr/>
          <p:nvPr/>
        </p:nvSpPr>
        <p:spPr>
          <a:xfrm rot="1497902">
            <a:off x="3274706" y="-361222"/>
            <a:ext cx="228709" cy="5882827"/>
          </a:xfrm>
          <a:custGeom>
            <a:avLst/>
            <a:gdLst/>
            <a:ahLst/>
            <a:cxnLst/>
            <a:rect l="l" t="t" r="r" b="b"/>
            <a:pathLst>
              <a:path w="228474" h="5876770" extrusionOk="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sz="1800" ker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436985" y="996575"/>
            <a:ext cx="4455600" cy="3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■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530551" y="996575"/>
            <a:ext cx="2421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8E"/>
              </a:buClr>
              <a:buSzPts val="3000"/>
              <a:buFont typeface="Arial"/>
              <a:buNone/>
              <a:defRPr sz="3000" b="1">
                <a:solidFill>
                  <a:srgbClr val="0069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ftr" idx="11"/>
          </p:nvPr>
        </p:nvSpPr>
        <p:spPr>
          <a:xfrm>
            <a:off x="5427095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eaLnBrk="1" fontAlgn="auto" hangingPunct="1">
              <a:buClr>
                <a:srgbClr val="000000"/>
              </a:buClr>
              <a:buFont typeface="Arial"/>
              <a:buNone/>
            </a:pPr>
            <a:endParaRPr kumimoji="0" kern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645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content_w">
  <p:cSld name="4_content_w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 rot="10800000" flipH="1">
            <a:off x="-43510" y="-1"/>
            <a:ext cx="2416705" cy="5143501"/>
          </a:xfrm>
          <a:custGeom>
            <a:avLst/>
            <a:gdLst/>
            <a:ahLst/>
            <a:cxnLst/>
            <a:rect l="l" t="t" r="r" b="b"/>
            <a:pathLst>
              <a:path w="2416705" h="5143501" extrusionOk="0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0C0C0C">
              <a:alpha val="78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" name="Google Shape;65;p15"/>
          <p:cNvSpPr/>
          <p:nvPr/>
        </p:nvSpPr>
        <p:spPr>
          <a:xfrm rot="1497902">
            <a:off x="832453" y="-306620"/>
            <a:ext cx="261964" cy="5151698"/>
          </a:xfrm>
          <a:custGeom>
            <a:avLst/>
            <a:gdLst/>
            <a:ahLst/>
            <a:cxnLst/>
            <a:rect l="l" t="t" r="r" b="b"/>
            <a:pathLst>
              <a:path w="261694" h="5146394" extrusionOk="0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sz="1800" ker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1871700" y="1959683"/>
            <a:ext cx="69759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3000"/>
              <a:buNone/>
              <a:defRPr sz="3000" b="1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■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5427095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eaLnBrk="1" fontAlgn="auto" hangingPunct="1">
              <a:buClr>
                <a:srgbClr val="000000"/>
              </a:buClr>
              <a:buFont typeface="Arial"/>
              <a:buNone/>
            </a:pPr>
            <a:endParaRPr kumimoji="0" kern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8261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_w">
  <p:cSld name="content_w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557553" y="1536635"/>
            <a:ext cx="8379900" cy="3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  <a:defRPr sz="200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Gill Sans"/>
              </a:defRPr>
            </a:lvl1pPr>
            <a:lvl2pPr marL="914400" lvl="1" indent="-3556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  <a:defRPr sz="20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556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2000"/>
              <a:buChar char="■"/>
              <a:defRPr sz="20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527865" y="231490"/>
            <a:ext cx="73746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5427095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eaLnBrk="1" fontAlgn="auto" hangingPunct="1">
              <a:buClr>
                <a:srgbClr val="000000"/>
              </a:buClr>
              <a:buFont typeface="Arial"/>
              <a:buNone/>
            </a:pPr>
            <a:endParaRPr kumimoji="0" kern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62526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989937 w 6929557"/>
              <a:gd name="connsiteY0-20" fmla="*/ 5143500 h 6000750"/>
              <a:gd name="connsiteX1-21" fmla="*/ 989937 w 6929557"/>
              <a:gd name="connsiteY1-22" fmla="*/ 0 h 6000750"/>
              <a:gd name="connsiteX2-23" fmla="*/ 3716732 w 6929557"/>
              <a:gd name="connsiteY2-24" fmla="*/ 0 h 6000750"/>
              <a:gd name="connsiteX3-25" fmla="*/ 6929558 w 6929557"/>
              <a:gd name="connsiteY3-26" fmla="*/ 5143500 h 6000750"/>
              <a:gd name="connsiteX4-27" fmla="*/ 989937 w 6929557"/>
              <a:gd name="connsiteY4-28" fmla="*/ 5143500 h 6000750"/>
              <a:gd name="connsiteX0-29" fmla="*/ 989937 w 6929558"/>
              <a:gd name="connsiteY0-30" fmla="*/ 5143500 h 6000750"/>
              <a:gd name="connsiteX1-31" fmla="*/ 989937 w 6929558"/>
              <a:gd name="connsiteY1-32" fmla="*/ 0 h 6000750"/>
              <a:gd name="connsiteX2-33" fmla="*/ 3716732 w 6929558"/>
              <a:gd name="connsiteY2-34" fmla="*/ 0 h 6000750"/>
              <a:gd name="connsiteX3-35" fmla="*/ 6929558 w 6929558"/>
              <a:gd name="connsiteY3-36" fmla="*/ 5143500 h 6000750"/>
              <a:gd name="connsiteX4-37" fmla="*/ 989937 w 6929558"/>
              <a:gd name="connsiteY4-38" fmla="*/ 5143500 h 6000750"/>
              <a:gd name="connsiteX0-39" fmla="*/ 989937 w 6929558"/>
              <a:gd name="connsiteY0-40" fmla="*/ 5143500 h 6000750"/>
              <a:gd name="connsiteX1-41" fmla="*/ 989937 w 6929558"/>
              <a:gd name="connsiteY1-42" fmla="*/ 0 h 6000750"/>
              <a:gd name="connsiteX2-43" fmla="*/ 3716732 w 6929558"/>
              <a:gd name="connsiteY2-44" fmla="*/ 0 h 6000750"/>
              <a:gd name="connsiteX3-45" fmla="*/ 6929558 w 6929558"/>
              <a:gd name="connsiteY3-46" fmla="*/ 5143500 h 6000750"/>
              <a:gd name="connsiteX4-47" fmla="*/ 989937 w 6929558"/>
              <a:gd name="connsiteY4-48" fmla="*/ 5143500 h 6000750"/>
              <a:gd name="connsiteX0-49" fmla="*/ 989937 w 6929558"/>
              <a:gd name="connsiteY0-50" fmla="*/ 5143500 h 6000750"/>
              <a:gd name="connsiteX1-51" fmla="*/ 989937 w 6929558"/>
              <a:gd name="connsiteY1-52" fmla="*/ 0 h 6000750"/>
              <a:gd name="connsiteX2-53" fmla="*/ 3716732 w 6929558"/>
              <a:gd name="connsiteY2-54" fmla="*/ 0 h 6000750"/>
              <a:gd name="connsiteX3-55" fmla="*/ 6929558 w 6929558"/>
              <a:gd name="connsiteY3-56" fmla="*/ 5143500 h 6000750"/>
              <a:gd name="connsiteX4-57" fmla="*/ 989937 w 6929558"/>
              <a:gd name="connsiteY4-58" fmla="*/ 5143500 h 6000750"/>
              <a:gd name="connsiteX0-59" fmla="*/ 3744 w 5943365"/>
              <a:gd name="connsiteY0-60" fmla="*/ 5143500 h 6446838"/>
              <a:gd name="connsiteX1-61" fmla="*/ 3744 w 5943365"/>
              <a:gd name="connsiteY1-62" fmla="*/ 0 h 6446838"/>
              <a:gd name="connsiteX2-63" fmla="*/ 2730539 w 5943365"/>
              <a:gd name="connsiteY2-64" fmla="*/ 0 h 6446838"/>
              <a:gd name="connsiteX3-65" fmla="*/ 5943365 w 5943365"/>
              <a:gd name="connsiteY3-66" fmla="*/ 5143500 h 6446838"/>
              <a:gd name="connsiteX4-67" fmla="*/ 3744 w 5943365"/>
              <a:gd name="connsiteY4-68" fmla="*/ 5143500 h 6446838"/>
              <a:gd name="connsiteX0-69" fmla="*/ 3744 w 5943365"/>
              <a:gd name="connsiteY0-70" fmla="*/ 5143500 h 6446838"/>
              <a:gd name="connsiteX1-71" fmla="*/ 3744 w 5943365"/>
              <a:gd name="connsiteY1-72" fmla="*/ 0 h 6446838"/>
              <a:gd name="connsiteX2-73" fmla="*/ 3513518 w 5943365"/>
              <a:gd name="connsiteY2-74" fmla="*/ 0 h 6446838"/>
              <a:gd name="connsiteX3-75" fmla="*/ 5943365 w 5943365"/>
              <a:gd name="connsiteY3-76" fmla="*/ 5143500 h 6446838"/>
              <a:gd name="connsiteX4-77" fmla="*/ 3744 w 5943365"/>
              <a:gd name="connsiteY4-78" fmla="*/ 5143500 h 6446838"/>
              <a:gd name="connsiteX0-79" fmla="*/ 3744 w 5943365"/>
              <a:gd name="connsiteY0-80" fmla="*/ 5143500 h 6446838"/>
              <a:gd name="connsiteX1-81" fmla="*/ 3744 w 5943365"/>
              <a:gd name="connsiteY1-82" fmla="*/ 0 h 6446838"/>
              <a:gd name="connsiteX2-83" fmla="*/ 3513518 w 5943365"/>
              <a:gd name="connsiteY2-84" fmla="*/ 0 h 6446838"/>
              <a:gd name="connsiteX3-85" fmla="*/ 5943365 w 5943365"/>
              <a:gd name="connsiteY3-86" fmla="*/ 5143500 h 6446838"/>
              <a:gd name="connsiteX4-87" fmla="*/ 3744 w 5943365"/>
              <a:gd name="connsiteY4-88" fmla="*/ 5143500 h 6446838"/>
              <a:gd name="connsiteX0-89" fmla="*/ 3744 w 5943365"/>
              <a:gd name="connsiteY0-90" fmla="*/ 5143500 h 6446838"/>
              <a:gd name="connsiteX1-91" fmla="*/ 3744 w 5943365"/>
              <a:gd name="connsiteY1-92" fmla="*/ 0 h 6446838"/>
              <a:gd name="connsiteX2-93" fmla="*/ 3513518 w 5943365"/>
              <a:gd name="connsiteY2-94" fmla="*/ 0 h 6446838"/>
              <a:gd name="connsiteX3-95" fmla="*/ 5943365 w 5943365"/>
              <a:gd name="connsiteY3-96" fmla="*/ 5143500 h 6446838"/>
              <a:gd name="connsiteX4-97" fmla="*/ 3744 w 5943365"/>
              <a:gd name="connsiteY4-98" fmla="*/ 5143500 h 6446838"/>
              <a:gd name="connsiteX0-99" fmla="*/ 0 w 5939621"/>
              <a:gd name="connsiteY0-100" fmla="*/ 5143500 h 5143500"/>
              <a:gd name="connsiteX1-101" fmla="*/ 0 w 5939621"/>
              <a:gd name="connsiteY1-102" fmla="*/ 0 h 5143500"/>
              <a:gd name="connsiteX2-103" fmla="*/ 3509774 w 5939621"/>
              <a:gd name="connsiteY2-104" fmla="*/ 0 h 5143500"/>
              <a:gd name="connsiteX3-105" fmla="*/ 5939621 w 5939621"/>
              <a:gd name="connsiteY3-106" fmla="*/ 5143500 h 5143500"/>
              <a:gd name="connsiteX4-107" fmla="*/ 0 w 5939621"/>
              <a:gd name="connsiteY4-108" fmla="*/ 5143500 h 5143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7835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5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5000"/>
              <a:gd name="connsiteY0-22" fmla="*/ 10000 h 10000"/>
              <a:gd name="connsiteX1-23" fmla="*/ 2000 w 5000"/>
              <a:gd name="connsiteY1-24" fmla="*/ 0 h 10000"/>
              <a:gd name="connsiteX2-25" fmla="*/ 5000 w 5000"/>
              <a:gd name="connsiteY2-26" fmla="*/ 0 h 10000"/>
              <a:gd name="connsiteX3-27" fmla="*/ 5000 w 5000"/>
              <a:gd name="connsiteY3-28" fmla="*/ 10000 h 10000"/>
              <a:gd name="connsiteX4-29" fmla="*/ 0 w 5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089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90480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901991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90873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anose="02000603000000000000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 sz="2000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20585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anose="02000603000000000000" pitchFamily="34" charset="0"/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162 h 10162"/>
              <a:gd name="connsiteX1-13" fmla="*/ 0 w 10000"/>
              <a:gd name="connsiteY1-14" fmla="*/ 0 h 10162"/>
              <a:gd name="connsiteX2-15" fmla="*/ 10000 w 10000"/>
              <a:gd name="connsiteY2-16" fmla="*/ 162 h 10162"/>
              <a:gd name="connsiteX3-17" fmla="*/ 10000 w 10000"/>
              <a:gd name="connsiteY3-18" fmla="*/ 10162 h 10162"/>
              <a:gd name="connsiteX4-19" fmla="*/ 0 w 10000"/>
              <a:gd name="connsiteY4-20" fmla="*/ 10162 h 101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4955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/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適用色盤</a:t>
            </a:r>
            <a:endParaRPr kumimoji="0" lang="zh-TW" altLang="en-US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prstClr val="white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prstClr val="white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TXT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773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">
  <p:cSld name="Mast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29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content_w">
  <p:cSld name="6_content_w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 rot="10800000" flipH="1">
            <a:off x="-43510" y="-1"/>
            <a:ext cx="2416705" cy="5143501"/>
          </a:xfrm>
          <a:custGeom>
            <a:avLst/>
            <a:gdLst/>
            <a:ahLst/>
            <a:cxnLst/>
            <a:rect l="l" t="t" r="r" b="b"/>
            <a:pathLst>
              <a:path w="2416705" h="5143501" extrusionOk="0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0C0C0C">
              <a:alpha val="78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" name="Google Shape;65;p15"/>
          <p:cNvSpPr/>
          <p:nvPr/>
        </p:nvSpPr>
        <p:spPr>
          <a:xfrm rot="1497902">
            <a:off x="832453" y="-306620"/>
            <a:ext cx="261964" cy="5151698"/>
          </a:xfrm>
          <a:custGeom>
            <a:avLst/>
            <a:gdLst/>
            <a:ahLst/>
            <a:cxnLst/>
            <a:rect l="l" t="t" r="r" b="b"/>
            <a:pathLst>
              <a:path w="261694" h="5146394" extrusionOk="0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sz="1800" ker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1871700" y="1959683"/>
            <a:ext cx="69759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3000"/>
              <a:buNone/>
              <a:defRPr sz="3000" b="1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■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5427095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eaLnBrk="1" fontAlgn="auto" hangingPunct="1">
              <a:buClr>
                <a:srgbClr val="000000"/>
              </a:buClr>
              <a:buFont typeface="Arial"/>
              <a:buNone/>
            </a:pPr>
            <a:endParaRPr kumimoji="0" kern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883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anose="02000603000000000000" pitchFamily="34" charset="0"/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anose="02000603000000000000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>
              <a:defRPr sz="2000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162 h 10162"/>
              <a:gd name="connsiteX1-13" fmla="*/ 0 w 10000"/>
              <a:gd name="connsiteY1-14" fmla="*/ 0 h 10162"/>
              <a:gd name="connsiteX2-15" fmla="*/ 10000 w 10000"/>
              <a:gd name="connsiteY2-16" fmla="*/ 162 h 10162"/>
              <a:gd name="connsiteX3-17" fmla="*/ 10000 w 10000"/>
              <a:gd name="connsiteY3-18" fmla="*/ 10162 h 10162"/>
              <a:gd name="connsiteX4-19" fmla="*/ 0 w 10000"/>
              <a:gd name="connsiteY4-20" fmla="*/ 10162 h 101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/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j-cs"/>
              </a:rPr>
              <a:t>適用色盤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ill Sans MT" panose="02000603000000000000" pitchFamily="34" charset="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063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Times New Roman" panose="02020603050405020304" pitchFamily="18" charset="0"/>
                <a:sym typeface="Symbol" panose="05050102010706020507" pitchFamily="18" charset="2"/>
              </a:rPr>
              <a:t>© 2021 AU </a:t>
            </a:r>
            <a:r>
              <a:rPr kumimoji="0" lang="en-US" altLang="zh-TW" sz="500" dirty="0" err="1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Times New Roman" panose="02020603050405020304" pitchFamily="18" charset="0"/>
                <a:sym typeface="Symbol" panose="05050102010706020507" pitchFamily="18" charset="2"/>
              </a:rPr>
              <a:t>Optronics</a:t>
            </a: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Times New Roman" panose="02020603050405020304" pitchFamily="18" charset="0"/>
                <a:sym typeface="Symbol" panose="05050102010706020507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anose="02000603000000000000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kumimoji="0" lang="en-US" altLang="zh-TW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kumimoji="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84231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prstClr val="white">
                    <a:lumMod val="50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© 2021 AU </a:t>
            </a:r>
            <a:r>
              <a:rPr kumimoji="0" lang="en-US" altLang="zh-TW" sz="500" dirty="0" err="1" smtClean="0">
                <a:solidFill>
                  <a:prstClr val="white">
                    <a:lumMod val="50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Optronics</a:t>
            </a:r>
            <a:r>
              <a:rPr kumimoji="0" lang="en-US" altLang="zh-TW" sz="500" dirty="0" smtClean="0">
                <a:solidFill>
                  <a:prstClr val="white">
                    <a:lumMod val="50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813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body" idx="1"/>
          </p:nvPr>
        </p:nvSpPr>
        <p:spPr>
          <a:xfrm>
            <a:off x="836575" y="3651874"/>
            <a:ext cx="3917100" cy="126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Gill Sans"/>
              <a:buNone/>
            </a:pPr>
            <a:r>
              <a:rPr lang="zh-TW" altLang="en-US" b="1" dirty="0" smtClean="0"/>
              <a:t>徐碩文 </a:t>
            </a:r>
            <a:r>
              <a:rPr lang="en-US" altLang="zh-TW" b="1" dirty="0" smtClean="0"/>
              <a:t>Shuowen Hsu</a:t>
            </a: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Gill Sans"/>
              <a:buNone/>
            </a:pPr>
            <a:r>
              <a:rPr lang="en-US" b="1" dirty="0" smtClean="0"/>
              <a:t>2021.0</a:t>
            </a:r>
            <a:r>
              <a:rPr lang="en-US" altLang="zh-TW" b="1" dirty="0" smtClean="0"/>
              <a:t>5.21</a:t>
            </a:r>
            <a:endParaRPr dirty="0"/>
          </a:p>
        </p:txBody>
      </p:sp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752890" y="1671650"/>
            <a:ext cx="82296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SzPts val="3959"/>
            </a:pPr>
            <a:r>
              <a:rPr lang="en-US" altLang="zh-TW" sz="3959" dirty="0"/>
              <a:t>AUO</a:t>
            </a:r>
            <a:r>
              <a:rPr lang="zh-TW" altLang="en-US" sz="3959" dirty="0"/>
              <a:t>數位體驗實驗室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91687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1871700" y="1959683"/>
            <a:ext cx="69759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</a:pPr>
            <a:r>
              <a:rPr lang="zh-TW" altLang="en-US" dirty="0">
                <a:solidFill>
                  <a:srgbClr val="595959"/>
                </a:solidFill>
              </a:rPr>
              <a:t>超音波觸覺於概念</a:t>
            </a:r>
            <a:r>
              <a:rPr lang="zh-TW" altLang="en-US" dirty="0" smtClean="0">
                <a:solidFill>
                  <a:srgbClr val="595959"/>
                </a:solidFill>
              </a:rPr>
              <a:t>車應用</a:t>
            </a:r>
            <a:endParaRPr lang="zh-TW" alt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02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bosch-showcar_ces2017_100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5"/>
          <a:stretch/>
        </p:blipFill>
        <p:spPr bwMode="auto">
          <a:xfrm>
            <a:off x="3215975" y="2118140"/>
            <a:ext cx="260734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超音波觸覺於概</a:t>
              </a: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念車應用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11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7" name="Google Shape;191;p25"/>
          <p:cNvSpPr/>
          <p:nvPr/>
        </p:nvSpPr>
        <p:spPr>
          <a:xfrm>
            <a:off x="231215" y="3651870"/>
            <a:ext cx="2692524" cy="82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BMW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按鍵功能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5" name="Google Shape;191;p25"/>
          <p:cNvSpPr/>
          <p:nvPr/>
        </p:nvSpPr>
        <p:spPr>
          <a:xfrm>
            <a:off x="3215976" y="3651870"/>
            <a:ext cx="2607340" cy="82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BOSCH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滑桿功能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3078" name="Picture 6" descr="bosch-showcar_ces2017_100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806" y="1176595"/>
            <a:ext cx="135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14" y="2118140"/>
            <a:ext cx="2692524" cy="1512000"/>
          </a:xfrm>
          <a:prstGeom prst="rect">
            <a:avLst/>
          </a:prstGeom>
        </p:spPr>
      </p:pic>
      <p:pic>
        <p:nvPicPr>
          <p:cNvPr id="3074" name="Picture 2" descr="虛擬觸控螢幕概念 《BMW HoloActive Touch》預告2017年CES展發表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14" y="1176595"/>
            <a:ext cx="1350844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1;p25"/>
          <p:cNvSpPr/>
          <p:nvPr/>
        </p:nvSpPr>
        <p:spPr>
          <a:xfrm>
            <a:off x="6134496" y="3651870"/>
            <a:ext cx="2430270" cy="82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DS Automobiles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浮空手勢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028" name="Picture 4" descr="Haptic technology inside a ca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496" y="2118140"/>
            <a:ext cx="268800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sture control by Ultraleap inside luxGroupe PSA DS Automobile concept car with Ultralea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t="11551" r="5771" b="7568"/>
          <a:stretch/>
        </p:blipFill>
        <p:spPr bwMode="auto">
          <a:xfrm>
            <a:off x="6134496" y="1176595"/>
            <a:ext cx="1752792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7686" y="2127150"/>
            <a:ext cx="1454872" cy="1512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4496" y="2127150"/>
            <a:ext cx="1453190" cy="1512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11"/>
          <a:srcRect l="7774" t="7291" r="8365" b="8848"/>
          <a:stretch/>
        </p:blipFill>
        <p:spPr>
          <a:xfrm>
            <a:off x="3201806" y="2118140"/>
            <a:ext cx="2696463" cy="15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1871700" y="1959683"/>
            <a:ext cx="69759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</a:pPr>
            <a:r>
              <a:rPr lang="zh-TW" altLang="en-US" dirty="0">
                <a:solidFill>
                  <a:srgbClr val="595959"/>
                </a:solidFill>
              </a:rPr>
              <a:t>震動</a:t>
            </a:r>
            <a:r>
              <a:rPr lang="zh-TW" altLang="en-US" dirty="0" smtClean="0">
                <a:solidFill>
                  <a:srgbClr val="595959"/>
                </a:solidFill>
              </a:rPr>
              <a:t>與使用者感知研究</a:t>
            </a:r>
            <a:endParaRPr lang="zh-TW" alt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53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震動與使用者感知研究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超音波觸覺回饋感受類似震動，因此可參考過去與震動相關的觸覺研究</a:t>
              </a: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13</a:t>
            </a:fld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1032" name="Picture 8" descr="PseudoBend: Producing Haptic Illusions of Stretching, Bending, and Twisting  Using Grain Vibr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37" y="1446625"/>
            <a:ext cx="3788014" cy="67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91;p25"/>
          <p:cNvSpPr/>
          <p:nvPr/>
        </p:nvSpPr>
        <p:spPr>
          <a:xfrm>
            <a:off x="1012047" y="2125609"/>
            <a:ext cx="3111280" cy="56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err="1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PseudoBend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物體彎曲錯覺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以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震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動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製造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硬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質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物體被彎曲變形的錯覺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應用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: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虛擬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環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境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中，呈現物體軟硬度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37" y="2902397"/>
            <a:ext cx="2190770" cy="1440000"/>
          </a:xfrm>
          <a:prstGeom prst="rect">
            <a:avLst/>
          </a:prstGeom>
        </p:spPr>
      </p:pic>
      <p:sp>
        <p:nvSpPr>
          <p:cNvPr id="11" name="Google Shape;191;p25"/>
          <p:cNvSpPr/>
          <p:nvPr/>
        </p:nvSpPr>
        <p:spPr>
          <a:xfrm>
            <a:off x="1012047" y="4378994"/>
            <a:ext cx="3154908" cy="56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3D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模型以觸覺呈現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以震動點呈現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3D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形狀截面，並讓使用者可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正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確判讀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應用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: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在醫療領域中，在術前觸摸腫瘤形體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4" name="Google Shape;191;p25"/>
          <p:cNvSpPr/>
          <p:nvPr/>
        </p:nvSpPr>
        <p:spPr>
          <a:xfrm>
            <a:off x="5343167" y="4400167"/>
            <a:ext cx="3527718" cy="54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3D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Press 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Wingdings" panose="05000000000000000000" pitchFamily="2" charset="2"/>
              </a:rPr>
              <a:t>馬達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左右震動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Wingdings" panose="05000000000000000000" pitchFamily="2" charset="2"/>
              </a:rPr>
              <a:t>，模擬按鈕上下位移，實際按鈕並無移動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Wingdings" panose="05000000000000000000" pitchFamily="2" charset="2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Wingdings" panose="05000000000000000000" pitchFamily="2" charset="2"/>
              </a:rPr>
              <a:t>應用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Wingdings" panose="05000000000000000000" pitchFamily="2" charset="2"/>
              </a:rPr>
              <a:t>: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Wingdings" panose="05000000000000000000" pitchFamily="2" charset="2"/>
              </a:rPr>
              <a:t> 簡單震動即有按下按鈕的回饋感，省去複雜機構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030" name="Picture 6" descr="同樣叫Home 按鈕！iPhone 7 的Home 按鈕有什麼特別之處！？ - 流動日報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t="35175" r="14741" b="6832"/>
          <a:stretch/>
        </p:blipFill>
        <p:spPr bwMode="auto">
          <a:xfrm>
            <a:off x="7137285" y="3632441"/>
            <a:ext cx="1502364" cy="70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6"/>
          <a:srcRect l="17565"/>
          <a:stretch/>
        </p:blipFill>
        <p:spPr>
          <a:xfrm>
            <a:off x="5338734" y="2902397"/>
            <a:ext cx="1769279" cy="1440000"/>
          </a:xfrm>
          <a:prstGeom prst="rect">
            <a:avLst/>
          </a:prstGeom>
        </p:spPr>
      </p:pic>
      <p:sp>
        <p:nvSpPr>
          <p:cNvPr id="18" name="Google Shape;191;p25"/>
          <p:cNvSpPr/>
          <p:nvPr/>
        </p:nvSpPr>
        <p:spPr>
          <a:xfrm>
            <a:off x="8006647" y="4171790"/>
            <a:ext cx="633001" cy="202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r">
              <a:spcBef>
                <a:spcPts val="0"/>
              </a:spcBef>
              <a:spcAft>
                <a:spcPts val="0"/>
              </a:spcAft>
            </a:pPr>
            <a:r>
              <a:rPr lang="en-US" altLang="zh-TW" sz="800" b="1" dirty="0" smtClean="0">
                <a:solidFill>
                  <a:schemeClr val="bg1"/>
                </a:solidFill>
                <a:latin typeface="微軟正黑體" panose="020B0604030504040204" pitchFamily="34" charset="-120"/>
                <a:cs typeface="Lato"/>
                <a:sym typeface="Lato"/>
              </a:rPr>
              <a:t>iPhone 7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3555" y="1261561"/>
            <a:ext cx="1483680" cy="861701"/>
          </a:xfrm>
          <a:prstGeom prst="rect">
            <a:avLst/>
          </a:prstGeom>
        </p:spPr>
      </p:pic>
      <p:sp>
        <p:nvSpPr>
          <p:cNvPr id="17" name="Google Shape;191;p25"/>
          <p:cNvSpPr/>
          <p:nvPr/>
        </p:nvSpPr>
        <p:spPr>
          <a:xfrm>
            <a:off x="5338734" y="2125609"/>
            <a:ext cx="2821581" cy="56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表</a:t>
            </a: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面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紋理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以超聲波震動，模擬手部觸摸粗糙表面感受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應用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: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虛擬環境中，呈現不同材質觸感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2250" y="1345838"/>
            <a:ext cx="996788" cy="717341"/>
          </a:xfrm>
          <a:prstGeom prst="rect">
            <a:avLst/>
          </a:prstGeom>
        </p:spPr>
      </p:pic>
      <p:pic>
        <p:nvPicPr>
          <p:cNvPr id="5" name="Picture 4" descr="https://i1.kknews.cc/SIG=1nd21cd/314n0003o52174p43n38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76"/>
          <a:stretch/>
        </p:blipFill>
        <p:spPr bwMode="auto">
          <a:xfrm>
            <a:off x="7137285" y="2899723"/>
            <a:ext cx="1502363" cy="70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91;p25"/>
          <p:cNvSpPr/>
          <p:nvPr/>
        </p:nvSpPr>
        <p:spPr>
          <a:xfrm>
            <a:off x="7891803" y="3444858"/>
            <a:ext cx="747845" cy="1620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r">
              <a:spcBef>
                <a:spcPts val="0"/>
              </a:spcBef>
              <a:spcAft>
                <a:spcPts val="0"/>
              </a:spcAft>
            </a:pPr>
            <a:r>
              <a:rPr lang="en-US" altLang="zh-TW" sz="8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cs typeface="Lato"/>
                <a:sym typeface="Lato"/>
              </a:rPr>
              <a:t>Taptic</a:t>
            </a:r>
            <a:r>
              <a:rPr lang="en-US" altLang="zh-TW" sz="800" b="1" dirty="0" smtClean="0">
                <a:solidFill>
                  <a:schemeClr val="bg1"/>
                </a:solidFill>
                <a:latin typeface="微軟正黑體" panose="020B0604030504040204" pitchFamily="34" charset="-120"/>
                <a:cs typeface="Lato"/>
                <a:sym typeface="Lato"/>
              </a:rPr>
              <a:t> Engine</a:t>
            </a:r>
          </a:p>
        </p:txBody>
      </p:sp>
    </p:spTree>
    <p:extLst>
      <p:ext uri="{BB962C8B-B14F-4D97-AF65-F5344CB8AC3E}">
        <p14:creationId xmlns:p14="http://schemas.microsoft.com/office/powerpoint/2010/main" val="234768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震動與使用者感知研究</a:t>
              </a:r>
              <a:endParaRPr lang="en-US" altLang="zh-TW" sz="3000" b="1" dirty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14</a:t>
            </a:fld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1032" name="Picture 8" descr="PseudoBend: Producing Haptic Illusions of Stretching, Bending, and Twisting  Using Grain Vibrati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1"/>
          <a:stretch/>
        </p:blipFill>
        <p:spPr bwMode="auto">
          <a:xfrm>
            <a:off x="3503747" y="4148601"/>
            <a:ext cx="1440160" cy="67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895" y="4148601"/>
            <a:ext cx="1034086" cy="6797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673" y="4207925"/>
            <a:ext cx="855095" cy="61537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715" y="1221600"/>
            <a:ext cx="3576474" cy="2010796"/>
          </a:xfrm>
          <a:prstGeom prst="rect">
            <a:avLst/>
          </a:prstGeom>
        </p:spPr>
      </p:pic>
      <p:sp>
        <p:nvSpPr>
          <p:cNvPr id="20" name="Google Shape;191;p25"/>
          <p:cNvSpPr/>
          <p:nvPr/>
        </p:nvSpPr>
        <p:spPr>
          <a:xfrm>
            <a:off x="2768571" y="3291482"/>
            <a:ext cx="3609617" cy="56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豐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富的</a:t>
            </a: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凌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空</a:t>
            </a: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觸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覺體</a:t>
            </a: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驗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參考過去對震動與感知的研究，設計更豐富的凌空觸覺互動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7"/>
          <a:srcRect l="17565"/>
          <a:stretch/>
        </p:blipFill>
        <p:spPr>
          <a:xfrm>
            <a:off x="5998533" y="4146925"/>
            <a:ext cx="838363" cy="68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0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7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>
            <a:off x="4436985" y="1716655"/>
            <a:ext cx="44556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台大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Robin Lab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產學合作計畫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超音波陣列實作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超音波觸覺於概念車應用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震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動與使用者感知研究</a:t>
            </a:r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2"/>
          </p:nvPr>
        </p:nvSpPr>
        <p:spPr>
          <a:xfrm>
            <a:off x="530551" y="996575"/>
            <a:ext cx="2421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8E"/>
              </a:buClr>
              <a:buSzPts val="3000"/>
              <a:buFont typeface="Arial"/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Agenda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19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1871700" y="1959683"/>
            <a:ext cx="69759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</a:pPr>
            <a:r>
              <a:rPr lang="zh-TW" altLang="en-US" dirty="0" smtClean="0">
                <a:solidFill>
                  <a:srgbClr val="595959"/>
                </a:solidFill>
              </a:rPr>
              <a:t>台大 </a:t>
            </a:r>
            <a:r>
              <a:rPr lang="en-US" altLang="zh-TW" dirty="0" smtClean="0">
                <a:solidFill>
                  <a:srgbClr val="595959"/>
                </a:solidFill>
              </a:rPr>
              <a:t>Robin </a:t>
            </a:r>
            <a:r>
              <a:rPr lang="en-US" altLang="zh-TW" dirty="0">
                <a:solidFill>
                  <a:srgbClr val="595959"/>
                </a:solidFill>
              </a:rPr>
              <a:t>Lab </a:t>
            </a:r>
            <a:r>
              <a:rPr lang="zh-TW" altLang="en-US" dirty="0" smtClean="0">
                <a:solidFill>
                  <a:srgbClr val="595959"/>
                </a:solidFill>
              </a:rPr>
              <a:t>產學合</a:t>
            </a:r>
            <a:r>
              <a:rPr lang="zh-TW" altLang="en-US" dirty="0">
                <a:solidFill>
                  <a:srgbClr val="595959"/>
                </a:solidFill>
              </a:rPr>
              <a:t>作計畫</a:t>
            </a:r>
          </a:p>
        </p:txBody>
      </p:sp>
    </p:spTree>
    <p:extLst>
      <p:ext uri="{BB962C8B-B14F-4D97-AF65-F5344CB8AC3E}">
        <p14:creationId xmlns:p14="http://schemas.microsoft.com/office/powerpoint/2010/main" val="335171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計</a:t>
              </a: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畫主</a:t>
              </a: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題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以</a:t>
              </a:r>
              <a:r>
                <a:rPr lang="zh-TW" altLang="en-US" b="1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超音波觸覺</a:t>
              </a: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為主，進行為期一年計畫</a:t>
              </a: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4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46675" y="1762717"/>
            <a:ext cx="2790310" cy="1800200"/>
          </a:xfrm>
          <a:prstGeom prst="rect">
            <a:avLst/>
          </a:prstGeom>
          <a:solidFill>
            <a:srgbClr val="E8F4F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2" descr="Look out for Ultrahaptics haptic feedback in new cars this year | TechCrunch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 bwMode="auto">
          <a:xfrm>
            <a:off x="2096725" y="2163760"/>
            <a:ext cx="193830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91;p25"/>
          <p:cNvSpPr/>
          <p:nvPr/>
        </p:nvSpPr>
        <p:spPr>
          <a:xfrm>
            <a:off x="5112060" y="1946339"/>
            <a:ext cx="1945222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手部復健穿戴裝置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62" r="6813"/>
          <a:stretch/>
        </p:blipFill>
        <p:spPr>
          <a:xfrm>
            <a:off x="5112060" y="2166705"/>
            <a:ext cx="1947600" cy="1080000"/>
          </a:xfrm>
          <a:prstGeom prst="rect">
            <a:avLst/>
          </a:prstGeom>
        </p:spPr>
      </p:pic>
      <p:sp>
        <p:nvSpPr>
          <p:cNvPr id="22" name="Google Shape;191;p25"/>
          <p:cNvSpPr/>
          <p:nvPr/>
        </p:nvSpPr>
        <p:spPr>
          <a:xfrm>
            <a:off x="2089806" y="1946339"/>
            <a:ext cx="1945223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超音波</a:t>
            </a: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觸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覺回饋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8170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計畫時程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5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26" name="Google Shape;191;p25"/>
          <p:cNvSpPr/>
          <p:nvPr/>
        </p:nvSpPr>
        <p:spPr>
          <a:xfrm>
            <a:off x="2276745" y="1994289"/>
            <a:ext cx="1891902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2021/09</a:t>
            </a:r>
            <a:r>
              <a:rPr lang="zh-TW" altLang="en-US" sz="1000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r>
              <a:rPr lang="en-US" altLang="zh-TW" sz="1000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CHI</a:t>
            </a:r>
            <a:r>
              <a:rPr lang="zh-TW" altLang="en-US" sz="1000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研討會投稿截止</a:t>
            </a:r>
            <a:endParaRPr lang="en-US" altLang="zh-TW" sz="1000" dirty="0" smtClean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3" name="Google Shape;191;p25"/>
          <p:cNvSpPr/>
          <p:nvPr/>
        </p:nvSpPr>
        <p:spPr>
          <a:xfrm>
            <a:off x="746575" y="2575133"/>
            <a:ext cx="1299080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Literature Survey</a:t>
            </a:r>
          </a:p>
        </p:txBody>
      </p:sp>
      <p:sp>
        <p:nvSpPr>
          <p:cNvPr id="14" name="Google Shape;191;p25"/>
          <p:cNvSpPr/>
          <p:nvPr/>
        </p:nvSpPr>
        <p:spPr>
          <a:xfrm>
            <a:off x="2417825" y="2579354"/>
            <a:ext cx="1299080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System Prototyping</a:t>
            </a:r>
          </a:p>
        </p:txBody>
      </p:sp>
      <p:sp>
        <p:nvSpPr>
          <p:cNvPr id="15" name="Google Shape;191;p25"/>
          <p:cNvSpPr/>
          <p:nvPr/>
        </p:nvSpPr>
        <p:spPr>
          <a:xfrm>
            <a:off x="4015452" y="2579354"/>
            <a:ext cx="1276628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Interaction Design</a:t>
            </a:r>
          </a:p>
        </p:txBody>
      </p:sp>
      <p:sp>
        <p:nvSpPr>
          <p:cNvPr id="16" name="Google Shape;191;p25"/>
          <p:cNvSpPr/>
          <p:nvPr/>
        </p:nvSpPr>
        <p:spPr>
          <a:xfrm>
            <a:off x="5535894" y="2579354"/>
            <a:ext cx="805222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User Study</a:t>
            </a:r>
          </a:p>
        </p:txBody>
      </p:sp>
      <p:sp>
        <p:nvSpPr>
          <p:cNvPr id="18" name="Google Shape;191;p25"/>
          <p:cNvSpPr/>
          <p:nvPr/>
        </p:nvSpPr>
        <p:spPr>
          <a:xfrm>
            <a:off x="6687235" y="2605658"/>
            <a:ext cx="1299080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Design Guideline</a:t>
            </a:r>
          </a:p>
        </p:txBody>
      </p:sp>
      <p:sp>
        <p:nvSpPr>
          <p:cNvPr id="20" name="Google Shape;191;p25"/>
          <p:cNvSpPr/>
          <p:nvPr/>
        </p:nvSpPr>
        <p:spPr>
          <a:xfrm>
            <a:off x="1196625" y="3481196"/>
            <a:ext cx="1299080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r"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提出相關研究報告</a:t>
            </a:r>
            <a:endParaRPr lang="en-US" altLang="zh-TW" sz="900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1" name="Google Shape;191;p25"/>
          <p:cNvSpPr/>
          <p:nvPr/>
        </p:nvSpPr>
        <p:spPr>
          <a:xfrm>
            <a:off x="3073048" y="3481194"/>
            <a:ext cx="1076810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r"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展示系統基本功能</a:t>
            </a:r>
            <a:endParaRPr lang="en-US" altLang="zh-TW" sz="900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4" name="Google Shape;191;p25"/>
          <p:cNvSpPr/>
          <p:nvPr/>
        </p:nvSpPr>
        <p:spPr>
          <a:xfrm>
            <a:off x="5790999" y="3481195"/>
            <a:ext cx="1037096" cy="2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r"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實驗結果分析報告</a:t>
            </a:r>
            <a:endParaRPr lang="en-US" altLang="zh-TW" sz="900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5" name="Google Shape;191;p25"/>
          <p:cNvSpPr/>
          <p:nvPr/>
        </p:nvSpPr>
        <p:spPr>
          <a:xfrm>
            <a:off x="6922454" y="3481194"/>
            <a:ext cx="992820" cy="2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r"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整</a:t>
            </a:r>
            <a:r>
              <a:rPr lang="zh-TW" altLang="en-US" sz="9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套</a:t>
            </a:r>
            <a:r>
              <a:rPr lang="zh-TW" altLang="en-US" sz="900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系統設計方法</a:t>
            </a:r>
            <a:endParaRPr lang="en-US" altLang="zh-TW" sz="900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835153" y="2931790"/>
            <a:ext cx="1620000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2457485" y="2931790"/>
            <a:ext cx="1620000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4077485" y="2931790"/>
            <a:ext cx="1529630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6763986" y="2931790"/>
            <a:ext cx="1002010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91;p25"/>
          <p:cNvSpPr/>
          <p:nvPr/>
        </p:nvSpPr>
        <p:spPr>
          <a:xfrm>
            <a:off x="532835" y="2994608"/>
            <a:ext cx="604636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altLang="zh-TW" sz="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2021/06</a:t>
            </a:r>
          </a:p>
        </p:txBody>
      </p:sp>
      <p:sp>
        <p:nvSpPr>
          <p:cNvPr id="32" name="Google Shape;191;p25"/>
          <p:cNvSpPr/>
          <p:nvPr/>
        </p:nvSpPr>
        <p:spPr>
          <a:xfrm>
            <a:off x="2082396" y="2994608"/>
            <a:ext cx="745515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altLang="zh-TW" sz="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2021/09</a:t>
            </a:r>
          </a:p>
        </p:txBody>
      </p:sp>
      <p:sp>
        <p:nvSpPr>
          <p:cNvPr id="33" name="Google Shape;191;p25"/>
          <p:cNvSpPr/>
          <p:nvPr/>
        </p:nvSpPr>
        <p:spPr>
          <a:xfrm>
            <a:off x="3704727" y="2994608"/>
            <a:ext cx="745515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altLang="zh-TW" sz="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2021/12</a:t>
            </a:r>
          </a:p>
        </p:txBody>
      </p:sp>
      <p:sp>
        <p:nvSpPr>
          <p:cNvPr id="34" name="Google Shape;191;p25"/>
          <p:cNvSpPr/>
          <p:nvPr/>
        </p:nvSpPr>
        <p:spPr>
          <a:xfrm>
            <a:off x="6375893" y="2994608"/>
            <a:ext cx="745515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altLang="zh-TW" sz="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2022/05</a:t>
            </a:r>
          </a:p>
        </p:txBody>
      </p:sp>
      <p:sp>
        <p:nvSpPr>
          <p:cNvPr id="35" name="Google Shape;191;p25"/>
          <p:cNvSpPr/>
          <p:nvPr/>
        </p:nvSpPr>
        <p:spPr>
          <a:xfrm>
            <a:off x="7400320" y="2994608"/>
            <a:ext cx="745515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altLang="zh-TW" sz="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2022/06</a:t>
            </a:r>
          </a:p>
        </p:txBody>
      </p:sp>
      <p:cxnSp>
        <p:nvCxnSpPr>
          <p:cNvPr id="36" name="直線接點 35"/>
          <p:cNvCxnSpPr/>
          <p:nvPr/>
        </p:nvCxnSpPr>
        <p:spPr>
          <a:xfrm>
            <a:off x="5607115" y="2931790"/>
            <a:ext cx="1156871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91;p25"/>
          <p:cNvSpPr/>
          <p:nvPr/>
        </p:nvSpPr>
        <p:spPr>
          <a:xfrm>
            <a:off x="5202070" y="2994608"/>
            <a:ext cx="745515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altLang="zh-TW" sz="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2022/03</a:t>
            </a:r>
          </a:p>
        </p:txBody>
      </p:sp>
      <p:cxnSp>
        <p:nvCxnSpPr>
          <p:cNvPr id="43" name="直線接點 42"/>
          <p:cNvCxnSpPr/>
          <p:nvPr/>
        </p:nvCxnSpPr>
        <p:spPr>
          <a:xfrm flipH="1">
            <a:off x="4075489" y="3212029"/>
            <a:ext cx="1995" cy="21178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 flipH="1">
            <a:off x="5595596" y="3212029"/>
            <a:ext cx="1995" cy="21178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 flipH="1">
            <a:off x="6763986" y="3212029"/>
            <a:ext cx="1995" cy="21178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flipH="1">
            <a:off x="7777845" y="3212029"/>
            <a:ext cx="1995" cy="21178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H="1">
            <a:off x="2457485" y="3212029"/>
            <a:ext cx="1995" cy="21178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2308120" y="2232259"/>
            <a:ext cx="0" cy="69953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6327195" y="2232259"/>
            <a:ext cx="0" cy="69953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Google Shape;191;p25"/>
          <p:cNvSpPr/>
          <p:nvPr/>
        </p:nvSpPr>
        <p:spPr>
          <a:xfrm>
            <a:off x="6267452" y="1986957"/>
            <a:ext cx="1973445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2022/04</a:t>
            </a:r>
            <a:r>
              <a:rPr lang="zh-TW" altLang="en-US" sz="1000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r>
              <a:rPr lang="en-US" altLang="zh-TW" sz="1000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UIST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研討會投稿截止</a:t>
            </a:r>
            <a:endParaRPr lang="en-US" altLang="zh-TW" sz="1000" dirty="0" smtClean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60" name="Google Shape;191;p25"/>
          <p:cNvSpPr/>
          <p:nvPr/>
        </p:nvSpPr>
        <p:spPr>
          <a:xfrm>
            <a:off x="4619830" y="3481194"/>
            <a:ext cx="1076810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r"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展示系統互動體驗</a:t>
            </a:r>
            <a:endParaRPr lang="en-US" altLang="zh-TW" sz="900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38" name="Google Shape;191;p25"/>
          <p:cNvSpPr/>
          <p:nvPr/>
        </p:nvSpPr>
        <p:spPr>
          <a:xfrm>
            <a:off x="699201" y="4326945"/>
            <a:ext cx="4389595" cy="49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Lato"/>
                <a:sym typeface="Lato"/>
              </a:rPr>
              <a:t>CHI</a:t>
            </a:r>
            <a:r>
              <a:rPr lang="en-US" altLang="zh-TW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Lato"/>
                <a:sym typeface="Lato"/>
              </a:rPr>
              <a:t>,</a:t>
            </a:r>
            <a:r>
              <a:rPr lang="en-US" altLang="zh-TW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Lato"/>
                <a:sym typeface="Lato"/>
              </a:rPr>
              <a:t> UIST </a:t>
            </a:r>
            <a:r>
              <a:rPr lang="zh-TW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Lato"/>
                <a:sym typeface="Lato"/>
              </a:rPr>
              <a:t>為兩個人機互動領域最高等級國際研討會</a:t>
            </a:r>
            <a:endParaRPr lang="en-US" altLang="zh-TW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Gill Sans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Lato"/>
                <a:sym typeface="Lato"/>
              </a:rPr>
              <a:t>CHI</a:t>
            </a:r>
            <a:r>
              <a:rPr lang="en-US" altLang="zh-TW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Lato"/>
                <a:sym typeface="Lato"/>
              </a:rPr>
              <a:t>:  </a:t>
            </a:r>
            <a:r>
              <a:rPr lang="en-US" altLang="zh-TW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Lato"/>
                <a:sym typeface="Lato"/>
              </a:rPr>
              <a:t>Conference on Human Factors in Computing </a:t>
            </a:r>
            <a:r>
              <a:rPr lang="en-US" altLang="zh-TW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Lato"/>
                <a:sym typeface="Lato"/>
              </a:rPr>
              <a:t>Systems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Lato"/>
                <a:sym typeface="Lato"/>
              </a:rPr>
              <a:t>UIST:  </a:t>
            </a:r>
            <a:r>
              <a:rPr lang="en-US" altLang="zh-TW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Lato"/>
                <a:sym typeface="Lato"/>
              </a:rPr>
              <a:t>Symposium on User Interface Software and Technology</a:t>
            </a:r>
            <a:endParaRPr lang="en-US" altLang="zh-TW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Gill Sans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1909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圓角矩形 38"/>
          <p:cNvSpPr/>
          <p:nvPr/>
        </p:nvSpPr>
        <p:spPr>
          <a:xfrm>
            <a:off x="930636" y="2346726"/>
            <a:ext cx="4320000" cy="1232860"/>
          </a:xfrm>
          <a:prstGeom prst="roundRect">
            <a:avLst>
              <a:gd name="adj" fmla="val 3290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圓角矩形 24"/>
          <p:cNvSpPr/>
          <p:nvPr/>
        </p:nvSpPr>
        <p:spPr>
          <a:xfrm>
            <a:off x="6867255" y="1838955"/>
            <a:ext cx="1207869" cy="447318"/>
          </a:xfrm>
          <a:prstGeom prst="roundRect">
            <a:avLst>
              <a:gd name="adj" fmla="val 8956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936986" y="1882614"/>
            <a:ext cx="4320000" cy="360000"/>
          </a:xfrm>
          <a:prstGeom prst="roundRect">
            <a:avLst>
              <a:gd name="adj" fmla="val 895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 23"/>
          <p:cNvSpPr/>
          <p:nvPr/>
        </p:nvSpPr>
        <p:spPr>
          <a:xfrm>
            <a:off x="5289465" y="1882614"/>
            <a:ext cx="1440000" cy="360000"/>
          </a:xfrm>
          <a:prstGeom prst="roundRect">
            <a:avLst>
              <a:gd name="adj" fmla="val 895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預算規劃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一年期合約</a:t>
              </a: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6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1" name="Google Shape;191;p25"/>
          <p:cNvSpPr/>
          <p:nvPr/>
        </p:nvSpPr>
        <p:spPr>
          <a:xfrm>
            <a:off x="930635" y="3966904"/>
            <a:ext cx="3866389" cy="76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一般計劃總預算約 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200-300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萬，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待老師這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1-2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周提出詳細執行規劃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885718" y="1838955"/>
            <a:ext cx="5895655" cy="447318"/>
          </a:xfrm>
          <a:prstGeom prst="roundRect">
            <a:avLst>
              <a:gd name="adj" fmla="val 8956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Google Shape;191;p25"/>
          <p:cNvSpPr/>
          <p:nvPr/>
        </p:nvSpPr>
        <p:spPr>
          <a:xfrm>
            <a:off x="2737186" y="1966077"/>
            <a:ext cx="900100" cy="19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研</a:t>
            </a:r>
            <a:r>
              <a:rPr lang="zh-TW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究</a:t>
            </a:r>
            <a:r>
              <a:rPr lang="zh-TW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經費 </a:t>
            </a:r>
            <a:r>
              <a:rPr lang="en-US" altLang="zh-TW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75%</a:t>
            </a:r>
          </a:p>
        </p:txBody>
      </p:sp>
      <p:sp>
        <p:nvSpPr>
          <p:cNvPr id="27" name="Google Shape;191;p25"/>
          <p:cNvSpPr/>
          <p:nvPr/>
        </p:nvSpPr>
        <p:spPr>
          <a:xfrm>
            <a:off x="5486926" y="1966077"/>
            <a:ext cx="1170130" cy="19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台大管理費</a:t>
            </a:r>
            <a:r>
              <a:rPr lang="zh-TW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r>
              <a:rPr lang="en-US" altLang="zh-TW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25%</a:t>
            </a:r>
          </a:p>
        </p:txBody>
      </p:sp>
      <p:sp>
        <p:nvSpPr>
          <p:cNvPr id="28" name="Google Shape;191;p25"/>
          <p:cNvSpPr/>
          <p:nvPr/>
        </p:nvSpPr>
        <p:spPr>
          <a:xfrm>
            <a:off x="7036055" y="1966076"/>
            <a:ext cx="868736" cy="19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技轉金 </a:t>
            </a:r>
            <a:r>
              <a:rPr lang="en-US" altLang="zh-TW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15%</a:t>
            </a:r>
          </a:p>
        </p:txBody>
      </p:sp>
      <p:sp>
        <p:nvSpPr>
          <p:cNvPr id="17" name="Google Shape;191;p25"/>
          <p:cNvSpPr/>
          <p:nvPr/>
        </p:nvSpPr>
        <p:spPr>
          <a:xfrm>
            <a:off x="957391" y="2533557"/>
            <a:ext cx="3011208" cy="872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人事費用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(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博士生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*1+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碩士生*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4)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:</a:t>
            </a:r>
          </a:p>
          <a:p>
            <a:pPr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其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他雜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支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(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軟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體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、電腦耗材、使用者受測費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...):</a:t>
            </a:r>
          </a:p>
          <a:p>
            <a:pPr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開發設備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(VR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筆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電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、體感設備、頭戴顯示器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...):</a:t>
            </a:r>
            <a:endParaRPr lang="en-US" altLang="zh-TW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38" name="Google Shape;191;p25"/>
          <p:cNvSpPr/>
          <p:nvPr/>
        </p:nvSpPr>
        <p:spPr>
          <a:xfrm>
            <a:off x="4087737" y="2533557"/>
            <a:ext cx="1526042" cy="87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70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萬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15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萬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45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萬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~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5308516" y="2346726"/>
            <a:ext cx="1420950" cy="1232860"/>
          </a:xfrm>
          <a:prstGeom prst="roundRect">
            <a:avLst>
              <a:gd name="adj" fmla="val 3290"/>
            </a:avLst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Google Shape;191;p25"/>
          <p:cNvSpPr/>
          <p:nvPr/>
        </p:nvSpPr>
        <p:spPr>
          <a:xfrm>
            <a:off x="5613779" y="2758922"/>
            <a:ext cx="945901" cy="40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研究經費* 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1/3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6873605" y="2346726"/>
            <a:ext cx="1207870" cy="1232860"/>
          </a:xfrm>
          <a:prstGeom prst="roundRect">
            <a:avLst>
              <a:gd name="adj" fmla="val 3290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Google Shape;191;p25"/>
          <p:cNvSpPr/>
          <p:nvPr/>
        </p:nvSpPr>
        <p:spPr>
          <a:xfrm>
            <a:off x="6902684" y="2758922"/>
            <a:ext cx="1178792" cy="505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(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研究經費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+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管理費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)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* 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270006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1871700" y="1959683"/>
            <a:ext cx="69759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</a:pPr>
            <a:r>
              <a:rPr lang="zh-TW" altLang="en-US" dirty="0" smtClean="0">
                <a:solidFill>
                  <a:srgbClr val="595959"/>
                </a:solidFill>
              </a:rPr>
              <a:t>超</a:t>
            </a:r>
            <a:r>
              <a:rPr lang="zh-TW" altLang="en-US" dirty="0">
                <a:solidFill>
                  <a:srgbClr val="595959"/>
                </a:solidFill>
              </a:rPr>
              <a:t>音波陣</a:t>
            </a:r>
            <a:r>
              <a:rPr lang="zh-TW" altLang="en-US" dirty="0" smtClean="0">
                <a:solidFill>
                  <a:srgbClr val="595959"/>
                </a:solidFill>
              </a:rPr>
              <a:t>列實作</a:t>
            </a:r>
            <a:endParaRPr lang="zh-TW" alt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96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材</a:t>
              </a: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料清</a:t>
              </a: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單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8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23" name="Google Shape;191;p25"/>
          <p:cNvSpPr/>
          <p:nvPr/>
        </p:nvSpPr>
        <p:spPr>
          <a:xfrm>
            <a:off x="3516581" y="3417210"/>
            <a:ext cx="2524770" cy="4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驅動板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: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PCB+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電容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+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電晶體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放大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Arduino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傳來的訊號並提供傳感器電力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4" name="Google Shape;191;p25"/>
          <p:cNvSpPr/>
          <p:nvPr/>
        </p:nvSpPr>
        <p:spPr>
          <a:xfrm>
            <a:off x="6566254" y="3422011"/>
            <a:ext cx="1908000" cy="40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固定座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(3D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列印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/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壓克力切割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)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固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定傳感器位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置</a:t>
            </a:r>
          </a:p>
        </p:txBody>
      </p:sp>
      <p:pic>
        <p:nvPicPr>
          <p:cNvPr id="1030" name="Picture 6" descr="https://content.instructables.com/ORIG/FZG/LBSQ/JEYIURCE/FZGLBSQJEYIURCE.jpg?auto=webp&amp;frame=1&amp;width=1024&amp;fit=bounds&amp;md=91990df86ee75b6bcc16017c9622e47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r="3057" b="18204"/>
          <a:stretch/>
        </p:blipFill>
        <p:spPr bwMode="auto">
          <a:xfrm>
            <a:off x="246574" y="1737243"/>
            <a:ext cx="2780025" cy="196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91;p25"/>
          <p:cNvSpPr/>
          <p:nvPr/>
        </p:nvSpPr>
        <p:spPr>
          <a:xfrm>
            <a:off x="3516581" y="4742131"/>
            <a:ext cx="1582020" cy="40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Arduino Mega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開發板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連接電腦進行控制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8" name="Google Shape;191;p25"/>
          <p:cNvSpPr/>
          <p:nvPr/>
        </p:nvSpPr>
        <p:spPr>
          <a:xfrm>
            <a:off x="6560703" y="1796205"/>
            <a:ext cx="2499254" cy="40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排線與接頭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連接傳感器與驅動板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7593" t="41420" r="14290"/>
          <a:stretch/>
        </p:blipFill>
        <p:spPr>
          <a:xfrm>
            <a:off x="6566254" y="2603643"/>
            <a:ext cx="2288840" cy="750941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458" y="1102259"/>
            <a:ext cx="2495499" cy="597387"/>
          </a:xfrm>
          <a:prstGeom prst="rect">
            <a:avLst/>
          </a:prstGeom>
        </p:spPr>
      </p:pic>
      <p:sp>
        <p:nvSpPr>
          <p:cNvPr id="25" name="Google Shape;191;p25"/>
          <p:cNvSpPr/>
          <p:nvPr/>
        </p:nvSpPr>
        <p:spPr>
          <a:xfrm>
            <a:off x="3516581" y="1796205"/>
            <a:ext cx="1908000" cy="40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超音波傳感器*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64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顆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發出超音波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cxnSp>
        <p:nvCxnSpPr>
          <p:cNvPr id="8" name="肘形接點 7"/>
          <p:cNvCxnSpPr/>
          <p:nvPr/>
        </p:nvCxnSpPr>
        <p:spPr>
          <a:xfrm rot="10800000" flipV="1">
            <a:off x="2627149" y="1416226"/>
            <a:ext cx="1039389" cy="978335"/>
          </a:xfrm>
          <a:prstGeom prst="bentConnector3">
            <a:avLst>
              <a:gd name="adj1" fmla="val 37781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/>
          <p:nvPr/>
        </p:nvCxnSpPr>
        <p:spPr>
          <a:xfrm rot="10800000" flipV="1">
            <a:off x="1475530" y="2894973"/>
            <a:ext cx="2200758" cy="1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/>
          <p:cNvCxnSpPr/>
          <p:nvPr/>
        </p:nvCxnSpPr>
        <p:spPr>
          <a:xfrm rot="10800000">
            <a:off x="1475530" y="3218446"/>
            <a:ext cx="2200761" cy="1111201"/>
          </a:xfrm>
          <a:prstGeom prst="bentConnector3">
            <a:avLst>
              <a:gd name="adj1" fmla="val 1790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Pro'sKit 直流電源供應器(0~30V/5A)單電源TE-5305B | 寶工Pro'sKit官方網站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" t="8117" r="2883" b="4372"/>
          <a:stretch/>
        </p:blipFill>
        <p:spPr bwMode="auto">
          <a:xfrm>
            <a:off x="7092706" y="3894483"/>
            <a:ext cx="855095" cy="79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91;p25"/>
          <p:cNvSpPr/>
          <p:nvPr/>
        </p:nvSpPr>
        <p:spPr>
          <a:xfrm>
            <a:off x="6566254" y="4738455"/>
            <a:ext cx="1908000" cy="40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電源供應器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與驅動板連接，提供電力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6581" y="1040361"/>
            <a:ext cx="2160240" cy="751731"/>
          </a:xfrm>
          <a:prstGeom prst="rect">
            <a:avLst/>
          </a:prstGeom>
        </p:spPr>
      </p:pic>
      <p:pic>
        <p:nvPicPr>
          <p:cNvPr id="1026" name="Picture 2" descr="https://content.instructables.com/ORIG/FS9/C3JM/J9YJIM5P/FS9C3JMJ9YJIM5P.png?auto=webp&amp;frame=1&amp;width=1024&amp;fit=bounds&amp;md=452766a1c4f808e6cdcb1d3f4c9da79c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" b="5016"/>
          <a:stretch/>
        </p:blipFill>
        <p:spPr bwMode="auto">
          <a:xfrm>
            <a:off x="3516581" y="2269012"/>
            <a:ext cx="2160240" cy="114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duino Mega 2560 Rev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" t="14853" r="3126" b="14853"/>
          <a:stretch/>
        </p:blipFill>
        <p:spPr bwMode="auto">
          <a:xfrm>
            <a:off x="3516581" y="3822415"/>
            <a:ext cx="1619142" cy="91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07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圓角矩形 39"/>
          <p:cNvSpPr/>
          <p:nvPr/>
        </p:nvSpPr>
        <p:spPr>
          <a:xfrm>
            <a:off x="486707" y="3174065"/>
            <a:ext cx="768915" cy="360000"/>
          </a:xfrm>
          <a:prstGeom prst="roundRect">
            <a:avLst>
              <a:gd name="adj" fmla="val 895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圓角矩形 35"/>
          <p:cNvSpPr/>
          <p:nvPr/>
        </p:nvSpPr>
        <p:spPr>
          <a:xfrm>
            <a:off x="517720" y="1187767"/>
            <a:ext cx="678905" cy="360000"/>
          </a:xfrm>
          <a:prstGeom prst="roundRect">
            <a:avLst>
              <a:gd name="adj" fmla="val 895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實</a:t>
              </a: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作</a:t>
              </a: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步驟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9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7" name="Google Shape;191;p25"/>
          <p:cNvSpPr/>
          <p:nvPr/>
        </p:nvSpPr>
        <p:spPr>
          <a:xfrm>
            <a:off x="528403" y="2489515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焊接驅動板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(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電容、電晶體、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pin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腳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)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2" y="1591529"/>
            <a:ext cx="1605514" cy="90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403" y="1589515"/>
            <a:ext cx="1607910" cy="900000"/>
          </a:xfrm>
          <a:prstGeom prst="rect">
            <a:avLst/>
          </a:prstGeom>
        </p:spPr>
      </p:pic>
      <p:sp>
        <p:nvSpPr>
          <p:cNvPr id="26" name="Google Shape;191;p25"/>
          <p:cNvSpPr/>
          <p:nvPr/>
        </p:nvSpPr>
        <p:spPr>
          <a:xfrm>
            <a:off x="3832219" y="2495713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連接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Arduino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及驅動板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503" y="1589515"/>
            <a:ext cx="1610314" cy="900000"/>
          </a:xfrm>
          <a:prstGeom prst="rect">
            <a:avLst/>
          </a:prstGeom>
        </p:spPr>
      </p:pic>
      <p:sp>
        <p:nvSpPr>
          <p:cNvPr id="28" name="Google Shape;191;p25"/>
          <p:cNvSpPr/>
          <p:nvPr/>
        </p:nvSpPr>
        <p:spPr>
          <a:xfrm>
            <a:off x="2173570" y="2495713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上傳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Arduino code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62" y="3587065"/>
            <a:ext cx="1605224" cy="90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5722" y="3587065"/>
            <a:ext cx="1606567" cy="900000"/>
          </a:xfrm>
          <a:prstGeom prst="rect">
            <a:avLst/>
          </a:prstGeom>
        </p:spPr>
      </p:pic>
      <p:sp>
        <p:nvSpPr>
          <p:cNvPr id="31" name="Google Shape;191;p25"/>
          <p:cNvSpPr/>
          <p:nvPr/>
        </p:nvSpPr>
        <p:spPr>
          <a:xfrm>
            <a:off x="494962" y="4487065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標記傳感器腳位極性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32" name="Google Shape;191;p25"/>
          <p:cNvSpPr/>
          <p:nvPr/>
        </p:nvSpPr>
        <p:spPr>
          <a:xfrm>
            <a:off x="2156248" y="4487065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製作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排線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34" name="Google Shape;191;p25"/>
          <p:cNvSpPr/>
          <p:nvPr/>
        </p:nvSpPr>
        <p:spPr>
          <a:xfrm>
            <a:off x="3841394" y="4487065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組裝陣列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93" y="3587065"/>
            <a:ext cx="1606855" cy="90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65" y="3587065"/>
            <a:ext cx="1602080" cy="90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06" y="2570723"/>
            <a:ext cx="1600743" cy="900000"/>
          </a:xfrm>
          <a:prstGeom prst="rect">
            <a:avLst/>
          </a:prstGeom>
        </p:spPr>
      </p:pic>
      <p:sp>
        <p:nvSpPr>
          <p:cNvPr id="38" name="Google Shape;191;p25"/>
          <p:cNvSpPr/>
          <p:nvPr/>
        </p:nvSpPr>
        <p:spPr>
          <a:xfrm>
            <a:off x="5742130" y="3484550"/>
            <a:ext cx="1738906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連接</a:t>
            </a:r>
            <a:r>
              <a:rPr lang="zh-TW" altLang="en-US" sz="9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陣</a:t>
            </a:r>
            <a:r>
              <a:rPr lang="zh-TW" altLang="en-US" sz="9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列與</a:t>
            </a:r>
            <a:r>
              <a:rPr lang="zh-TW" altLang="en-US" sz="9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驅</a:t>
            </a:r>
            <a:r>
              <a:rPr lang="zh-TW" altLang="en-US" sz="9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動板、電供、電腦</a:t>
            </a:r>
            <a:endParaRPr lang="zh-TW" altLang="en-US" sz="9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39" name="Google Shape;191;p25"/>
          <p:cNvSpPr/>
          <p:nvPr/>
        </p:nvSpPr>
        <p:spPr>
          <a:xfrm>
            <a:off x="7460699" y="3484550"/>
            <a:ext cx="1611801" cy="22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設定</a:t>
            </a:r>
            <a:r>
              <a:rPr lang="zh-TW" altLang="en-US" sz="9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陣</a:t>
            </a:r>
            <a:r>
              <a:rPr lang="zh-TW" altLang="en-US" sz="9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列</a:t>
            </a:r>
            <a:endParaRPr lang="en-US" altLang="zh-TW" sz="9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zh-TW" altLang="en-US" sz="9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0699" y="2563438"/>
            <a:ext cx="1604464" cy="900000"/>
          </a:xfrm>
          <a:prstGeom prst="rect">
            <a:avLst/>
          </a:prstGeom>
        </p:spPr>
      </p:pic>
      <p:cxnSp>
        <p:nvCxnSpPr>
          <p:cNvPr id="37" name="肘形接點 36"/>
          <p:cNvCxnSpPr>
            <a:stCxn id="16" idx="3"/>
            <a:endCxn id="12" idx="3"/>
          </p:cNvCxnSpPr>
          <p:nvPr/>
        </p:nvCxnSpPr>
        <p:spPr>
          <a:xfrm flipH="1">
            <a:off x="5438748" y="2039515"/>
            <a:ext cx="565" cy="1997550"/>
          </a:xfrm>
          <a:prstGeom prst="bentConnector3">
            <a:avLst>
              <a:gd name="adj1" fmla="val -30345133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 flipH="1">
            <a:off x="5607115" y="3066805"/>
            <a:ext cx="156591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91;p25"/>
          <p:cNvSpPr/>
          <p:nvPr/>
        </p:nvSpPr>
        <p:spPr>
          <a:xfrm>
            <a:off x="611560" y="1273798"/>
            <a:ext cx="1256005" cy="21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控制板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33" name="Google Shape;191;p25"/>
          <p:cNvSpPr/>
          <p:nvPr/>
        </p:nvSpPr>
        <p:spPr>
          <a:xfrm>
            <a:off x="527954" y="3263006"/>
            <a:ext cx="907688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傳感器陣列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76647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8342</TotalTime>
  <Words>1691</Words>
  <Application>Microsoft Office PowerPoint</Application>
  <PresentationFormat>如螢幕大小 (16:9)</PresentationFormat>
  <Paragraphs>152</Paragraphs>
  <Slides>15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15</vt:i4>
      </vt:variant>
    </vt:vector>
  </HeadingPairs>
  <TitlesOfParts>
    <vt:vector size="31" baseType="lpstr">
      <vt:lpstr>Gill Sans</vt:lpstr>
      <vt:lpstr>Lato</vt:lpstr>
      <vt:lpstr>Lato Black</vt:lpstr>
      <vt:lpstr>Lato Light</vt:lpstr>
      <vt:lpstr>Noto Sans CJK SC Medium</vt:lpstr>
      <vt:lpstr>微軟正黑體</vt:lpstr>
      <vt:lpstr>新細明體</vt:lpstr>
      <vt:lpstr>Arial</vt:lpstr>
      <vt:lpstr>Calibri</vt:lpstr>
      <vt:lpstr>Gill Sans MT</vt:lpstr>
      <vt:lpstr>Symbol</vt:lpstr>
      <vt:lpstr>Times New Roman</vt:lpstr>
      <vt:lpstr>Wingdings</vt:lpstr>
      <vt:lpstr>1_Office 佈景主題</vt:lpstr>
      <vt:lpstr>Simple Light</vt:lpstr>
      <vt:lpstr>2_Office 佈景主題</vt:lpstr>
      <vt:lpstr>AUO數位體驗實驗室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BenQ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Shuowen Hsu 徐碩文</cp:lastModifiedBy>
  <cp:revision>4443</cp:revision>
  <dcterms:created xsi:type="dcterms:W3CDTF">2011-02-08T02:08:00Z</dcterms:created>
  <dcterms:modified xsi:type="dcterms:W3CDTF">2021-05-21T02:55:57Z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1028-10.8.0.5728</vt:lpwstr>
  </property>
</Properties>
</file>